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1" r:id="rId2"/>
    <p:sldId id="260" r:id="rId3"/>
    <p:sldId id="263" r:id="rId4"/>
    <p:sldId id="257" r:id="rId5"/>
    <p:sldId id="272" r:id="rId6"/>
    <p:sldId id="270" r:id="rId7"/>
    <p:sldId id="268" r:id="rId8"/>
    <p:sldId id="267" r:id="rId9"/>
    <p:sldId id="271"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6/11/2021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6/11/2021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6/11/2021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02298"/>
            <a:ext cx="12303759" cy="2541431"/>
          </a:xfrm>
        </p:spPr>
        <p:txBody>
          <a:bodyPr>
            <a:normAutofit fontScale="90000"/>
          </a:bodyPr>
          <a:lstStyle/>
          <a:p>
            <a:r>
              <a:rPr lang="en-AU" sz="6000" dirty="0"/>
              <a:t>What can we learn from the lived experiences of people who use electric wheelchairs and mobility scooters</a:t>
            </a:r>
            <a:r>
              <a:rPr lang="en-AU" dirty="0"/>
              <a:t>?</a:t>
            </a:r>
          </a:p>
        </p:txBody>
      </p:sp>
      <p:pic>
        <p:nvPicPr>
          <p:cNvPr id="4" name="Picture 3"/>
          <p:cNvPicPr>
            <a:picLocks noChangeAspect="1"/>
          </p:cNvPicPr>
          <p:nvPr/>
        </p:nvPicPr>
        <p:blipFill>
          <a:blip r:embed="rId2"/>
          <a:stretch>
            <a:fillRect/>
          </a:stretch>
        </p:blipFill>
        <p:spPr>
          <a:xfrm>
            <a:off x="6309360" y="2550160"/>
            <a:ext cx="6279424" cy="4432176"/>
          </a:xfrm>
          <a:prstGeom prst="rect">
            <a:avLst/>
          </a:prstGeom>
        </p:spPr>
      </p:pic>
      <p:sp>
        <p:nvSpPr>
          <p:cNvPr id="3" name="Subtitle 2"/>
          <p:cNvSpPr>
            <a:spLocks noGrp="1"/>
          </p:cNvSpPr>
          <p:nvPr>
            <p:ph type="subTitle" idx="1"/>
          </p:nvPr>
        </p:nvSpPr>
        <p:spPr>
          <a:xfrm>
            <a:off x="172721" y="3657600"/>
            <a:ext cx="10882132" cy="2086269"/>
          </a:xfrm>
        </p:spPr>
        <p:txBody>
          <a:bodyPr>
            <a:normAutofit/>
          </a:bodyPr>
          <a:lstStyle/>
          <a:p>
            <a:pPr lvl="0">
              <a:buClr>
                <a:srgbClr val="B71E42"/>
              </a:buClr>
            </a:pPr>
            <a:r>
              <a:rPr lang="en-AU" dirty="0">
                <a:solidFill>
                  <a:prstClr val="black"/>
                </a:solidFill>
              </a:rPr>
              <a:t>Dr Theresa Harada, Professor Gordon wait, Professor </a:t>
            </a:r>
          </a:p>
          <a:p>
            <a:pPr lvl="0">
              <a:buClr>
                <a:srgbClr val="B71E42"/>
              </a:buClr>
            </a:pPr>
            <a:r>
              <a:rPr lang="en-AU" dirty="0">
                <a:solidFill>
                  <a:prstClr val="black"/>
                </a:solidFill>
              </a:rPr>
              <a:t>Stacy Carter, Dr Thomas </a:t>
            </a:r>
            <a:r>
              <a:rPr lang="en-AU" dirty="0" err="1">
                <a:solidFill>
                  <a:prstClr val="black"/>
                </a:solidFill>
              </a:rPr>
              <a:t>Birtchnell</a:t>
            </a:r>
            <a:r>
              <a:rPr lang="en-AU" dirty="0" smtClean="0">
                <a:solidFill>
                  <a:prstClr val="black"/>
                </a:solidFill>
              </a:rPr>
              <a:t>.</a:t>
            </a:r>
          </a:p>
          <a:p>
            <a:pPr lvl="0">
              <a:buClr>
                <a:srgbClr val="B71E42"/>
              </a:buClr>
            </a:pPr>
            <a:r>
              <a:rPr lang="en-AU" dirty="0" smtClean="0">
                <a:solidFill>
                  <a:prstClr val="black"/>
                </a:solidFill>
              </a:rPr>
              <a:t>Mr David Sinclair, Melanie </a:t>
            </a:r>
            <a:r>
              <a:rPr lang="en-AU" dirty="0" err="1" smtClean="0">
                <a:solidFill>
                  <a:prstClr val="black"/>
                </a:solidFill>
              </a:rPr>
              <a:t>Roberston</a:t>
            </a:r>
            <a:endParaRPr lang="en-AU" dirty="0">
              <a:solidFill>
                <a:prstClr val="black"/>
              </a:solidFill>
            </a:endParaRPr>
          </a:p>
          <a:p>
            <a:endParaRPr lang="en-AU" dirty="0"/>
          </a:p>
        </p:txBody>
      </p:sp>
      <p:pic>
        <p:nvPicPr>
          <p:cNvPr id="6" name="Picture 5"/>
          <p:cNvPicPr>
            <a:picLocks noChangeAspect="1"/>
          </p:cNvPicPr>
          <p:nvPr/>
        </p:nvPicPr>
        <p:blipFill>
          <a:blip r:embed="rId3"/>
          <a:stretch>
            <a:fillRect/>
          </a:stretch>
        </p:blipFill>
        <p:spPr>
          <a:xfrm>
            <a:off x="4952984" y="4348480"/>
            <a:ext cx="1970375" cy="916653"/>
          </a:xfrm>
          <a:prstGeom prst="rect">
            <a:avLst/>
          </a:prstGeom>
        </p:spPr>
      </p:pic>
    </p:spTree>
    <p:extLst>
      <p:ext uri="{BB962C8B-B14F-4D97-AF65-F5344CB8AC3E}">
        <p14:creationId xmlns:p14="http://schemas.microsoft.com/office/powerpoint/2010/main" val="1640863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Insights for </a:t>
            </a:r>
            <a:r>
              <a:rPr lang="en-AU" dirty="0" smtClean="0"/>
              <a:t>design and inclusion</a:t>
            </a:r>
            <a:endParaRPr lang="en-AU" dirty="0"/>
          </a:p>
        </p:txBody>
      </p:sp>
      <p:sp>
        <p:nvSpPr>
          <p:cNvPr id="3" name="Content Placeholder 2"/>
          <p:cNvSpPr>
            <a:spLocks noGrp="1"/>
          </p:cNvSpPr>
          <p:nvPr>
            <p:ph idx="1"/>
          </p:nvPr>
        </p:nvSpPr>
        <p:spPr>
          <a:xfrm>
            <a:off x="1005841" y="2015732"/>
            <a:ext cx="10049014" cy="3450613"/>
          </a:xfrm>
        </p:spPr>
        <p:txBody>
          <a:bodyPr>
            <a:normAutofit/>
          </a:bodyPr>
          <a:lstStyle/>
          <a:p>
            <a:r>
              <a:rPr lang="en-AU" sz="2800" dirty="0" smtClean="0"/>
              <a:t>Understand how environments are </a:t>
            </a:r>
            <a:r>
              <a:rPr lang="en-AU" sz="2800" i="1" dirty="0" smtClean="0"/>
              <a:t>felt</a:t>
            </a:r>
            <a:r>
              <a:rPr lang="en-AU" sz="2800" dirty="0" smtClean="0"/>
              <a:t> as enabling or disabling</a:t>
            </a:r>
          </a:p>
          <a:p>
            <a:r>
              <a:rPr lang="en-AU" sz="2800" dirty="0" smtClean="0"/>
              <a:t>Recognise that the flows and interruptions to journey-making help </a:t>
            </a:r>
            <a:r>
              <a:rPr lang="en-AU" sz="2800" dirty="0"/>
              <a:t>make, re-make and undo </a:t>
            </a:r>
            <a:r>
              <a:rPr lang="en-AU" sz="2800" dirty="0" smtClean="0"/>
              <a:t>subjectivities</a:t>
            </a:r>
          </a:p>
          <a:p>
            <a:r>
              <a:rPr lang="en-AU" sz="2800" dirty="0" smtClean="0"/>
              <a:t>Thinking about how people incorporate design into their everyday </a:t>
            </a:r>
            <a:r>
              <a:rPr lang="en-AU" sz="2800" dirty="0" smtClean="0"/>
              <a:t>lives</a:t>
            </a:r>
            <a:endParaRPr lang="en-AU" sz="2800" dirty="0"/>
          </a:p>
          <a:p>
            <a:endParaRPr lang="en-AU" sz="2800" dirty="0" smtClean="0"/>
          </a:p>
          <a:p>
            <a:endParaRPr lang="en-AU" sz="2800" dirty="0" smtClean="0"/>
          </a:p>
          <a:p>
            <a:endParaRPr lang="en-AU" sz="2800" dirty="0"/>
          </a:p>
        </p:txBody>
      </p:sp>
    </p:spTree>
    <p:extLst>
      <p:ext uri="{BB962C8B-B14F-4D97-AF65-F5344CB8AC3E}">
        <p14:creationId xmlns:p14="http://schemas.microsoft.com/office/powerpoint/2010/main" val="140071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461819"/>
            <a:ext cx="9603275" cy="1391936"/>
          </a:xfrm>
        </p:spPr>
        <p:txBody>
          <a:bodyPr>
            <a:normAutofit fontScale="90000"/>
          </a:bodyPr>
          <a:lstStyle/>
          <a:p>
            <a:r>
              <a:rPr lang="en-AU" dirty="0" smtClean="0"/>
              <a:t>tharada@uow.edu.au</a:t>
            </a:r>
            <a:br>
              <a:rPr lang="en-AU" dirty="0" smtClean="0"/>
            </a:br>
            <a:r>
              <a:rPr lang="en-AU" dirty="0" smtClean="0"/>
              <a:t/>
            </a:r>
            <a:br>
              <a:rPr lang="en-AU" dirty="0" smtClean="0"/>
            </a:br>
            <a:r>
              <a:rPr lang="en-AU" dirty="0" smtClean="0"/>
              <a:t>letsmovetogether.com.au</a:t>
            </a:r>
            <a:endParaRPr lang="en-AU" dirty="0"/>
          </a:p>
        </p:txBody>
      </p:sp>
      <p:pic>
        <p:nvPicPr>
          <p:cNvPr id="4" name="Content Placeholder 3"/>
          <p:cNvPicPr>
            <a:picLocks noGrp="1" noChangeAspect="1"/>
          </p:cNvPicPr>
          <p:nvPr>
            <p:ph idx="1"/>
          </p:nvPr>
        </p:nvPicPr>
        <p:blipFill rotWithShape="1">
          <a:blip r:embed="rId2"/>
          <a:srcRect l="2822" t="23287" r="1327" b="44592"/>
          <a:stretch/>
        </p:blipFill>
        <p:spPr>
          <a:xfrm>
            <a:off x="1117600" y="2357120"/>
            <a:ext cx="10007600" cy="3454400"/>
          </a:xfrm>
          <a:prstGeom prst="rect">
            <a:avLst/>
          </a:prstGeom>
        </p:spPr>
      </p:pic>
    </p:spTree>
    <p:extLst>
      <p:ext uri="{BB962C8B-B14F-4D97-AF65-F5344CB8AC3E}">
        <p14:creationId xmlns:p14="http://schemas.microsoft.com/office/powerpoint/2010/main" val="173459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Conceptual approach</a:t>
            </a:r>
            <a:endParaRPr lang="en-AU" dirty="0"/>
          </a:p>
        </p:txBody>
      </p:sp>
      <p:sp>
        <p:nvSpPr>
          <p:cNvPr id="3" name="Content Placeholder 2"/>
          <p:cNvSpPr>
            <a:spLocks noGrp="1"/>
          </p:cNvSpPr>
          <p:nvPr>
            <p:ph idx="1"/>
          </p:nvPr>
        </p:nvSpPr>
        <p:spPr/>
        <p:txBody>
          <a:bodyPr>
            <a:normAutofit/>
          </a:bodyPr>
          <a:lstStyle/>
          <a:p>
            <a:r>
              <a:rPr lang="en-AU" sz="2800" dirty="0" smtClean="0"/>
              <a:t>Feminist </a:t>
            </a:r>
            <a:r>
              <a:rPr lang="en-AU" sz="2800" dirty="0"/>
              <a:t>embodied </a:t>
            </a:r>
            <a:r>
              <a:rPr lang="en-AU" sz="2800" dirty="0" smtClean="0"/>
              <a:t>approach</a:t>
            </a:r>
          </a:p>
          <a:p>
            <a:r>
              <a:rPr lang="en-AU" sz="2800" dirty="0"/>
              <a:t>N</a:t>
            </a:r>
            <a:r>
              <a:rPr lang="en-AU" sz="2800" dirty="0" smtClean="0"/>
              <a:t>arratives </a:t>
            </a:r>
            <a:r>
              <a:rPr lang="en-AU" sz="2800" dirty="0"/>
              <a:t>of the choreographies of everyday </a:t>
            </a:r>
            <a:r>
              <a:rPr lang="en-AU" sz="2800" dirty="0" smtClean="0"/>
              <a:t>journeys</a:t>
            </a:r>
          </a:p>
          <a:p>
            <a:r>
              <a:rPr lang="en-AU" sz="2800" dirty="0" smtClean="0"/>
              <a:t>Felt intensities – love and hate, pride and shame, joy and sadness</a:t>
            </a:r>
          </a:p>
          <a:p>
            <a:r>
              <a:rPr lang="en-AU" sz="2800" dirty="0" smtClean="0"/>
              <a:t>Flow, interruptions to flow</a:t>
            </a:r>
            <a:endParaRPr lang="en-AU" sz="2800" dirty="0"/>
          </a:p>
        </p:txBody>
      </p:sp>
    </p:spTree>
    <p:extLst>
      <p:ext uri="{BB962C8B-B14F-4D97-AF65-F5344CB8AC3E}">
        <p14:creationId xmlns:p14="http://schemas.microsoft.com/office/powerpoint/2010/main" val="311076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804519"/>
            <a:ext cx="10216654" cy="1049235"/>
          </a:xfrm>
        </p:spPr>
        <p:txBody>
          <a:bodyPr/>
          <a:lstStyle/>
          <a:p>
            <a:r>
              <a:rPr lang="en-AU" dirty="0" smtClean="0"/>
              <a:t>The able-bodied designer</a:t>
            </a:r>
            <a:endParaRPr lang="en-AU" dirty="0"/>
          </a:p>
        </p:txBody>
      </p:sp>
      <p:sp>
        <p:nvSpPr>
          <p:cNvPr id="3" name="Content Placeholder 2"/>
          <p:cNvSpPr>
            <a:spLocks noGrp="1"/>
          </p:cNvSpPr>
          <p:nvPr>
            <p:ph idx="1"/>
          </p:nvPr>
        </p:nvSpPr>
        <p:spPr>
          <a:xfrm>
            <a:off x="480291" y="2015732"/>
            <a:ext cx="11467869" cy="3895541"/>
          </a:xfrm>
        </p:spPr>
        <p:txBody>
          <a:bodyPr>
            <a:normAutofit/>
          </a:bodyPr>
          <a:lstStyle/>
          <a:p>
            <a:r>
              <a:rPr lang="en-AU" sz="2800" dirty="0" smtClean="0"/>
              <a:t>Everyday moments – the mundane, the fleeting</a:t>
            </a:r>
            <a:endParaRPr lang="en-AU" sz="2800" dirty="0"/>
          </a:p>
          <a:p>
            <a:r>
              <a:rPr lang="en-AU" sz="2800" dirty="0"/>
              <a:t>Challenge taken for granted assumptions in design and planning that privilege the standing body, the walking body</a:t>
            </a:r>
          </a:p>
          <a:p>
            <a:endParaRPr lang="en-AU" sz="2800" dirty="0" smtClean="0"/>
          </a:p>
        </p:txBody>
      </p:sp>
    </p:spTree>
    <p:extLst>
      <p:ext uri="{BB962C8B-B14F-4D97-AF65-F5344CB8AC3E}">
        <p14:creationId xmlns:p14="http://schemas.microsoft.com/office/powerpoint/2010/main" val="2820774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745" y="360218"/>
            <a:ext cx="9180947" cy="6247864"/>
          </a:xfrm>
          <a:prstGeom prst="rect">
            <a:avLst/>
          </a:prstGeom>
          <a:noFill/>
        </p:spPr>
        <p:txBody>
          <a:bodyPr wrap="square" rtlCol="0">
            <a:spAutoFit/>
          </a:bodyPr>
          <a:lstStyle/>
          <a:p>
            <a:r>
              <a:rPr lang="en-AU" sz="3200" dirty="0" err="1" smtClean="0"/>
              <a:t>Intermodalities</a:t>
            </a:r>
            <a:r>
              <a:rPr lang="en-AU" sz="3200" dirty="0" smtClean="0"/>
              <a:t> and Interdependencies </a:t>
            </a:r>
          </a:p>
          <a:p>
            <a:r>
              <a:rPr lang="en-AU" sz="3200" dirty="0" smtClean="0"/>
              <a:t>Felt interruptions</a:t>
            </a:r>
            <a:endParaRPr lang="en-AU" sz="3200" dirty="0"/>
          </a:p>
          <a:p>
            <a:r>
              <a:rPr lang="en-AU" sz="2800" dirty="0" smtClean="0"/>
              <a:t>Design needs to connect to allow smooth flows through space</a:t>
            </a:r>
          </a:p>
          <a:p>
            <a:endParaRPr lang="en-AU" sz="2800" dirty="0" smtClean="0"/>
          </a:p>
          <a:p>
            <a:r>
              <a:rPr lang="en-AU" sz="2800" dirty="0" smtClean="0"/>
              <a:t>Cars and hoists – feelings of independence and pleasure</a:t>
            </a:r>
          </a:p>
          <a:p>
            <a:r>
              <a:rPr lang="en-AU" sz="2800" dirty="0" smtClean="0"/>
              <a:t>Cars and carparks-frustrations at the lack of parking</a:t>
            </a:r>
          </a:p>
          <a:p>
            <a:r>
              <a:rPr lang="en-AU" sz="2800" dirty="0" smtClean="0"/>
              <a:t>Carparks and lifts- designed for standing/walking bodies</a:t>
            </a:r>
          </a:p>
          <a:p>
            <a:r>
              <a:rPr lang="en-AU" sz="2800" dirty="0" smtClean="0"/>
              <a:t>Counter heights-</a:t>
            </a:r>
            <a:r>
              <a:rPr lang="en-AU" sz="2800" dirty="0"/>
              <a:t> designed for standing/walking </a:t>
            </a:r>
            <a:r>
              <a:rPr lang="en-AU" sz="2800" dirty="0" smtClean="0"/>
              <a:t>bodies</a:t>
            </a:r>
          </a:p>
          <a:p>
            <a:r>
              <a:rPr lang="en-AU" sz="2800" dirty="0" smtClean="0"/>
              <a:t> </a:t>
            </a:r>
          </a:p>
          <a:p>
            <a:r>
              <a:rPr lang="en-AU" sz="2800" dirty="0"/>
              <a:t>feelings of independence and </a:t>
            </a:r>
            <a:r>
              <a:rPr lang="en-AU" sz="2800" dirty="0" smtClean="0"/>
              <a:t>pleasure, </a:t>
            </a:r>
            <a:r>
              <a:rPr lang="en-AU" sz="2800" smtClean="0"/>
              <a:t>social connection</a:t>
            </a:r>
            <a:endParaRPr lang="en-AU" sz="2800" dirty="0"/>
          </a:p>
          <a:p>
            <a:r>
              <a:rPr lang="en-AU" sz="2800" dirty="0" smtClean="0"/>
              <a:t>embarrassment</a:t>
            </a:r>
            <a:r>
              <a:rPr lang="en-AU" sz="2800" dirty="0"/>
              <a:t>, </a:t>
            </a:r>
            <a:r>
              <a:rPr lang="en-AU" sz="2800" dirty="0" smtClean="0"/>
              <a:t>shame – the potential for these to accumulate over time</a:t>
            </a:r>
            <a:endParaRPr lang="en-AU" sz="2800" dirty="0"/>
          </a:p>
          <a:p>
            <a:endParaRPr lang="en-AU" sz="2800" dirty="0"/>
          </a:p>
        </p:txBody>
      </p:sp>
    </p:spTree>
    <p:extLst>
      <p:ext uri="{BB962C8B-B14F-4D97-AF65-F5344CB8AC3E}">
        <p14:creationId xmlns:p14="http://schemas.microsoft.com/office/powerpoint/2010/main" val="2986163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8700653" y="1554451"/>
            <a:ext cx="2587625" cy="3449637"/>
          </a:xfrm>
          <a:prstGeom prst="rect">
            <a:avLst/>
          </a:prstGeom>
        </p:spPr>
      </p:pic>
      <p:sp>
        <p:nvSpPr>
          <p:cNvPr id="2" name="Rectangle 1"/>
          <p:cNvSpPr/>
          <p:nvPr/>
        </p:nvSpPr>
        <p:spPr>
          <a:xfrm>
            <a:off x="720436" y="1791855"/>
            <a:ext cx="6336144" cy="2677656"/>
          </a:xfrm>
          <a:prstGeom prst="rect">
            <a:avLst/>
          </a:prstGeom>
        </p:spPr>
        <p:txBody>
          <a:bodyPr wrap="square">
            <a:spAutoFit/>
          </a:bodyPr>
          <a:lstStyle/>
          <a:p>
            <a:r>
              <a:rPr lang="en-AU" sz="2400" i="1" dirty="0"/>
              <a:t>It makes me feel like I don't count. It makes me feel like people are really stupid and haven't... they've overlooked or they've made decisions about something that they know nothing about</a:t>
            </a:r>
            <a:r>
              <a:rPr lang="en-AU" sz="2400" i="1" dirty="0" smtClean="0"/>
              <a:t>.</a:t>
            </a:r>
          </a:p>
          <a:p>
            <a:endParaRPr lang="en-AU" sz="2400" dirty="0"/>
          </a:p>
          <a:p>
            <a:endParaRPr lang="en-AU" sz="2400" dirty="0" smtClean="0"/>
          </a:p>
          <a:p>
            <a:r>
              <a:rPr lang="en-AU" sz="2400" dirty="0"/>
              <a:t> Jasmine, 67, </a:t>
            </a:r>
            <a:r>
              <a:rPr lang="en-AU" sz="2400" dirty="0" smtClean="0"/>
              <a:t>single, mother, grandmother</a:t>
            </a:r>
            <a:endParaRPr lang="en-AU" sz="2400" dirty="0"/>
          </a:p>
        </p:txBody>
      </p:sp>
    </p:spTree>
    <p:extLst>
      <p:ext uri="{BB962C8B-B14F-4D97-AF65-F5344CB8AC3E}">
        <p14:creationId xmlns:p14="http://schemas.microsoft.com/office/powerpoint/2010/main" val="285387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3040" y="1762298"/>
            <a:ext cx="11998960" cy="5181283"/>
          </a:xfrm>
        </p:spPr>
        <p:txBody>
          <a:bodyPr>
            <a:noAutofit/>
          </a:bodyPr>
          <a:lstStyle/>
          <a:p>
            <a:pPr marL="0" indent="0">
              <a:buNone/>
            </a:pPr>
            <a:r>
              <a:rPr lang="en-AU" sz="2800" i="1" dirty="0"/>
              <a:t>I always have it in the boot of my car. I got a hoist put into the back of my car, which now I'm completely independent. So I can park. I don't have to go and find the closest car park when I'm going into the shops. I'm able to use my scooter, get it out of the car, lower it down. And often people, when they see me come along, sometimes someone will be really kind and say, "Do you need help to get that in your car?" And I'll say, "Thank you very much. That's really kind of you, I have a hoist. I'm fine. Thank you. Have a lovely day."</a:t>
            </a:r>
          </a:p>
        </p:txBody>
      </p:sp>
    </p:spTree>
    <p:extLst>
      <p:ext uri="{BB962C8B-B14F-4D97-AF65-F5344CB8AC3E}">
        <p14:creationId xmlns:p14="http://schemas.microsoft.com/office/powerpoint/2010/main" val="220970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3891" y="1953491"/>
            <a:ext cx="11947525" cy="6299199"/>
          </a:xfrm>
        </p:spPr>
        <p:txBody>
          <a:bodyPr>
            <a:noAutofit/>
          </a:bodyPr>
          <a:lstStyle/>
          <a:p>
            <a:pPr marL="0" indent="0">
              <a:buNone/>
            </a:pPr>
            <a:r>
              <a:rPr lang="en-AU" sz="3200" i="1" dirty="0"/>
              <a:t>But it's really difficult when you're in a car park and, they have two accessible parking spots on every floor and you end up on the sixth floor, because there's no parking. And then you got to use the lift and then everybody else wants to use the lift. So, in terms of infrastructure, if you go to the shopping centre, it's going to take you hours to get to your car. There's a big queue and you haven't got priority.</a:t>
            </a:r>
          </a:p>
        </p:txBody>
      </p:sp>
    </p:spTree>
    <p:extLst>
      <p:ext uri="{BB962C8B-B14F-4D97-AF65-F5344CB8AC3E}">
        <p14:creationId xmlns:p14="http://schemas.microsoft.com/office/powerpoint/2010/main" val="113307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037" y="1708728"/>
            <a:ext cx="11120581" cy="3539430"/>
          </a:xfrm>
          <a:prstGeom prst="rect">
            <a:avLst/>
          </a:prstGeom>
        </p:spPr>
        <p:txBody>
          <a:bodyPr wrap="square">
            <a:spAutoFit/>
          </a:bodyPr>
          <a:lstStyle/>
          <a:p>
            <a:r>
              <a:rPr lang="en-AU" sz="3200" i="1" dirty="0"/>
              <a:t>You go to the shop and now, </a:t>
            </a:r>
            <a:r>
              <a:rPr lang="en-AU" sz="3200" i="1" dirty="0" smtClean="0"/>
              <a:t>they'll (young shop assistants) </a:t>
            </a:r>
            <a:r>
              <a:rPr lang="en-AU" sz="3200" i="1" dirty="0"/>
              <a:t>just walk around and give you your change if it's a bit </a:t>
            </a:r>
            <a:r>
              <a:rPr lang="en-AU" sz="3200" i="1" dirty="0" smtClean="0"/>
              <a:t>of a high </a:t>
            </a:r>
            <a:r>
              <a:rPr lang="en-AU" sz="3200" i="1" dirty="0"/>
              <a:t>rise bench. They'll just walk around, and it's just: “Here's your change.” You're </a:t>
            </a:r>
            <a:r>
              <a:rPr lang="en-AU" sz="3200" i="1" dirty="0" smtClean="0"/>
              <a:t>just </a:t>
            </a:r>
            <a:r>
              <a:rPr lang="en-AU" sz="3200" i="1" dirty="0"/>
              <a:t>like anybody else, but I'm just going round. Older people are a little bit different. It's like the disability people are meant to be hidden away. And there's this stigma, around all that stuff. </a:t>
            </a:r>
            <a:r>
              <a:rPr lang="en-AU" sz="3200" i="1" dirty="0" smtClean="0"/>
              <a:t>The </a:t>
            </a:r>
            <a:r>
              <a:rPr lang="en-AU" sz="3200" i="1" dirty="0"/>
              <a:t>generation gap is really interesting. </a:t>
            </a:r>
          </a:p>
        </p:txBody>
      </p:sp>
    </p:spTree>
    <p:extLst>
      <p:ext uri="{BB962C8B-B14F-4D97-AF65-F5344CB8AC3E}">
        <p14:creationId xmlns:p14="http://schemas.microsoft.com/office/powerpoint/2010/main" val="26154186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6CA774F86222418E17F774BDACCC10" ma:contentTypeVersion="12" ma:contentTypeDescription="Create a new document." ma:contentTypeScope="" ma:versionID="f2e1de02b7dbb3776ed015cffe02e478">
  <xsd:schema xmlns:xsd="http://www.w3.org/2001/XMLSchema" xmlns:xs="http://www.w3.org/2001/XMLSchema" xmlns:p="http://schemas.microsoft.com/office/2006/metadata/properties" xmlns:ns2="144858f9-9433-4280-aabb-b0835925dec5" xmlns:ns3="7b499448-c3a4-486a-ab46-c20b1b95d902" targetNamespace="http://schemas.microsoft.com/office/2006/metadata/properties" ma:root="true" ma:fieldsID="927cbad1944a2c056a93a5a15d6d727d" ns2:_="" ns3:_="">
    <xsd:import namespace="144858f9-9433-4280-aabb-b0835925dec5"/>
    <xsd:import namespace="7b499448-c3a4-486a-ab46-c20b1b95d90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4858f9-9433-4280-aabb-b0835925d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499448-c3a4-486a-ab46-c20b1b95d90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305D43-4BD6-4859-9686-C41AA78B3B5F}"/>
</file>

<file path=customXml/itemProps2.xml><?xml version="1.0" encoding="utf-8"?>
<ds:datastoreItem xmlns:ds="http://schemas.openxmlformats.org/officeDocument/2006/customXml" ds:itemID="{F20D2783-7966-4713-B8E6-497AB48E9D02}"/>
</file>

<file path=customXml/itemProps3.xml><?xml version="1.0" encoding="utf-8"?>
<ds:datastoreItem xmlns:ds="http://schemas.openxmlformats.org/officeDocument/2006/customXml" ds:itemID="{789A78D9-F46A-4135-A99E-13379429D091}"/>
</file>

<file path=docProps/app.xml><?xml version="1.0" encoding="utf-8"?>
<Properties xmlns="http://schemas.openxmlformats.org/officeDocument/2006/extended-properties" xmlns:vt="http://schemas.openxmlformats.org/officeDocument/2006/docPropsVTypes">
  <Template>TM10001114[[fn=Gallery]]</Template>
  <TotalTime>3385</TotalTime>
  <Words>573</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Gill Sans MT</vt:lpstr>
      <vt:lpstr>Gallery</vt:lpstr>
      <vt:lpstr>What can we learn from the lived experiences of people who use electric wheelchairs and mobility scooters?</vt:lpstr>
      <vt:lpstr>tharada@uow.edu.au  letsmovetogether.com.au</vt:lpstr>
      <vt:lpstr>Conceptual approach</vt:lpstr>
      <vt:lpstr>The able-bodied designer</vt:lpstr>
      <vt:lpstr>PowerPoint Presentation</vt:lpstr>
      <vt:lpstr>PowerPoint Presentation</vt:lpstr>
      <vt:lpstr>PowerPoint Presentation</vt:lpstr>
      <vt:lpstr>PowerPoint Presentation</vt:lpstr>
      <vt:lpstr>PowerPoint Presentation</vt:lpstr>
      <vt:lpstr>Insights for design and inclusion</vt:lpstr>
    </vt:vector>
  </TitlesOfParts>
  <Company>University of Wollongong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we learn from the lived experiences of people who use electric wheelchairs and mobility scooters?</dc:title>
  <dc:creator>Theresa Harada</dc:creator>
  <cp:lastModifiedBy>Theresa Harada</cp:lastModifiedBy>
  <cp:revision>35</cp:revision>
  <dcterms:created xsi:type="dcterms:W3CDTF">2021-04-28T02:20:17Z</dcterms:created>
  <dcterms:modified xsi:type="dcterms:W3CDTF">2021-06-11T00:05:14Z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0x010100126CA774F86222418E17F774BDACCC10</vt:lpwstr>
  </property>
</Properties>
</file>